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Tahom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Tahoma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Tahoma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2ade5bc45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2ade5bc45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22ade5bc45_0_20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7e96f3e2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3b7e96f3e2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b7e96f3e2_0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3b7e96f3e2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b7e96f3e2_0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3b7e96f3e2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048f77510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048f77510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4048f77510_0_4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f487912c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4f487912c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f487912cf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4f487912cf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f487912cf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4f487912cf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f487912c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f487912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048f77510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4048f77510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048f77510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1" name="Google Shape;351;g24048f77510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b7e96f3e2_0_3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b7e96f3e2_0_3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3b7e96f3e2_0_34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048f77510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3" name="Google Shape;363;g24048f77510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048f77510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4048f77510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048f77510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4048f77510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048f77510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4048f77510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4048f77510_0_8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048f77510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048f77510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4048f77510_0_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048f77510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048f77510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4048f77510_0_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048f77510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048f77510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4048f77510_0_2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048f77510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048f77510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4048f77510_0_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2ade5bc45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2ade5bc45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22ade5bc45_0_24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b7e96f3e2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3b7e96f3e2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b7e96f3e2_0_7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3b7e96f3e2_0_7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showMasterSp="0">
  <p:cSld name="Cover Slide">
    <p:bg>
      <p:bgPr>
        <a:solidFill>
          <a:schemeClr val="accen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_DOE_Logo_White_060208.eps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270" y="4098142"/>
            <a:ext cx="1127853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l_wordmark.eps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447" y="4063852"/>
            <a:ext cx="1123544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59" name="Google Shape;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5125" y="2195513"/>
            <a:ext cx="3333749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BD200302-00063-02.jpg" id="61" name="Google Shape;61;p15"/>
          <p:cNvPicPr preferRelativeResize="0"/>
          <p:nvPr/>
        </p:nvPicPr>
        <p:blipFill rotWithShape="1">
          <a:blip r:embed="rId2">
            <a:alphaModFix/>
          </a:blip>
          <a:srcRect b="1719" l="3206" r="66401" t="26354"/>
          <a:stretch/>
        </p:blipFill>
        <p:spPr>
          <a:xfrm>
            <a:off x="0" y="800100"/>
            <a:ext cx="9143999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/>
        </p:nvSpPr>
        <p:spPr>
          <a:xfrm>
            <a:off x="0" y="800100"/>
            <a:ext cx="9144000" cy="4343400"/>
          </a:xfrm>
          <a:prstGeom prst="rect">
            <a:avLst/>
          </a:prstGeom>
          <a:solidFill>
            <a:srgbClr val="376092">
              <a:alpha val="9059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371599" y="2914650"/>
            <a:ext cx="7083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Arial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Merriweather Sans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Merriweather Sans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XBD200302-00063-02.jpg" id="64" name="Google Shape;64;p15"/>
          <p:cNvPicPr preferRelativeResize="0"/>
          <p:nvPr/>
        </p:nvPicPr>
        <p:blipFill rotWithShape="1">
          <a:blip r:embed="rId2">
            <a:alphaModFix/>
          </a:blip>
          <a:srcRect b="1719" l="3206" r="66401" t="26354"/>
          <a:stretch/>
        </p:blipFill>
        <p:spPr>
          <a:xfrm>
            <a:off x="0" y="800100"/>
            <a:ext cx="9143999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0" y="800100"/>
            <a:ext cx="9144000" cy="43434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1076960" y="1140143"/>
            <a:ext cx="757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DOE_Logo_White.png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165" y="281464"/>
            <a:ext cx="1132262" cy="2743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148" y="129540"/>
            <a:ext cx="2430683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57201" y="19526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57201" y="117991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457200" y="3305176"/>
            <a:ext cx="8229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2400" cap="none">
                <a:solidFill>
                  <a:srgbClr val="00395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57200" y="2180035"/>
            <a:ext cx="82296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Merriweather Sans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800"/>
              <a:buFont typeface="Merriweather Sans"/>
              <a:buNone/>
              <a:defRPr b="0" i="0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457201" y="19526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57200" y="1198960"/>
            <a:ext cx="40386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000"/>
              <a:buFont typeface="Merriweather Sans"/>
              <a:buChar char="–"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4648200" y="1198960"/>
            <a:ext cx="40386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000"/>
              <a:buFont typeface="Merriweather Sans"/>
              <a:buChar char="–"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  <a:defRPr b="1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000"/>
              <a:buFont typeface="Merriweather Sans"/>
              <a:buNone/>
              <a:defRPr b="1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Merriweather Sans"/>
              <a:buNone/>
              <a:defRPr b="1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457200" y="1631156"/>
            <a:ext cx="4040100" cy="2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Merriweather Sans"/>
              <a:buChar char="–"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4645026" y="1151335"/>
            <a:ext cx="4041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395A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39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  <a:defRPr b="1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000"/>
              <a:buFont typeface="Merriweather Sans"/>
              <a:buNone/>
              <a:defRPr b="1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Merriweather Sans"/>
              <a:buNone/>
              <a:defRPr b="1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4645026" y="1631156"/>
            <a:ext cx="4041600" cy="2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Merriweather Sans"/>
              <a:buChar char="–"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57201" y="19526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395A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1500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575050" y="204788"/>
            <a:ext cx="5111700" cy="4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457201" y="1076326"/>
            <a:ext cx="3008400" cy="3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8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600"/>
              <a:buFont typeface="Merriweather Sans"/>
              <a:buNone/>
              <a:defRPr b="0" i="0" sz="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500"/>
              <a:buFont typeface="Merriweather Sans"/>
              <a:buNone/>
              <a:defRPr b="0" i="0" sz="7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sz="1500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Merriweather Sans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Merriweather Sans"/>
              <a:buNone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1792288" y="4025503"/>
            <a:ext cx="5486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8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600"/>
              <a:buFont typeface="Merriweather Sans"/>
              <a:buNone/>
              <a:defRPr b="0" i="0" sz="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500"/>
              <a:buFont typeface="Merriweather Sans"/>
              <a:buNone/>
              <a:defRPr b="0" i="0" sz="7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showMasterSp="0">
  <p:cSld name="Cover Slide">
    <p:bg>
      <p:bgPr>
        <a:solidFill>
          <a:schemeClr val="accen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_DOE_Logo_White_060208.eps" id="120" name="Google Shape;12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270" y="4098142"/>
            <a:ext cx="1127853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l_wordmark.eps" id="121" name="Google Shape;1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447" y="4063852"/>
            <a:ext cx="112354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22" name="Google Shape;1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5125" y="2195513"/>
            <a:ext cx="3333749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BD200302-00063-02.jpg" id="125" name="Google Shape;125;p26"/>
          <p:cNvPicPr preferRelativeResize="0"/>
          <p:nvPr/>
        </p:nvPicPr>
        <p:blipFill rotWithShape="1">
          <a:blip r:embed="rId2">
            <a:alphaModFix/>
          </a:blip>
          <a:srcRect b="1719" l="3206" r="66401" t="26348"/>
          <a:stretch/>
        </p:blipFill>
        <p:spPr>
          <a:xfrm>
            <a:off x="0" y="800100"/>
            <a:ext cx="9144004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/>
          <p:nvPr/>
        </p:nvSpPr>
        <p:spPr>
          <a:xfrm>
            <a:off x="0" y="800100"/>
            <a:ext cx="9144000" cy="4343400"/>
          </a:xfrm>
          <a:prstGeom prst="rect">
            <a:avLst/>
          </a:prstGeom>
          <a:solidFill>
            <a:srgbClr val="376092">
              <a:alpha val="8863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6"/>
          <p:cNvSpPr txBox="1"/>
          <p:nvPr>
            <p:ph idx="1" type="subTitle"/>
          </p:nvPr>
        </p:nvSpPr>
        <p:spPr>
          <a:xfrm>
            <a:off x="1371599" y="2914650"/>
            <a:ext cx="7083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Arial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Merriweather Sans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Merriweather Sans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XBD200302-00063-02.jpg" id="128" name="Google Shape;128;p26"/>
          <p:cNvPicPr preferRelativeResize="0"/>
          <p:nvPr/>
        </p:nvPicPr>
        <p:blipFill rotWithShape="1">
          <a:blip r:embed="rId2">
            <a:alphaModFix/>
          </a:blip>
          <a:srcRect b="1719" l="3206" r="66401" t="26348"/>
          <a:stretch/>
        </p:blipFill>
        <p:spPr>
          <a:xfrm>
            <a:off x="0" y="800100"/>
            <a:ext cx="9144004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/>
          <p:nvPr/>
        </p:nvSpPr>
        <p:spPr>
          <a:xfrm>
            <a:off x="0" y="800100"/>
            <a:ext cx="9144000" cy="4343400"/>
          </a:xfrm>
          <a:prstGeom prst="rect">
            <a:avLst/>
          </a:prstGeom>
          <a:solidFill>
            <a:schemeClr val="dk1">
              <a:alpha val="878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 txBox="1"/>
          <p:nvPr>
            <p:ph type="title"/>
          </p:nvPr>
        </p:nvSpPr>
        <p:spPr>
          <a:xfrm>
            <a:off x="1076960" y="1140143"/>
            <a:ext cx="757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DOE_Logo_White.png" id="132" name="Google Shape;1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165" y="281464"/>
            <a:ext cx="1132256" cy="2743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33" name="Google Shape;1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148" y="129540"/>
            <a:ext cx="2430683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  <a:defRPr b="1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000"/>
              <a:buFont typeface="Merriweather Sans"/>
              <a:buNone/>
              <a:defRPr b="1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Merriweather Sans"/>
              <a:buNone/>
              <a:defRPr b="1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457200" y="1631156"/>
            <a:ext cx="4040100" cy="2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Merriweather Sans"/>
              <a:buChar char="–"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3" type="body"/>
          </p:nvPr>
        </p:nvSpPr>
        <p:spPr>
          <a:xfrm>
            <a:off x="4645026" y="1151335"/>
            <a:ext cx="4041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395A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39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Arial"/>
              <a:buNone/>
              <a:defRPr b="1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000"/>
              <a:buFont typeface="Merriweather Sans"/>
              <a:buNone/>
              <a:defRPr b="1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Merriweather Sans"/>
              <a:buNone/>
              <a:defRPr b="1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4" type="body"/>
          </p:nvPr>
        </p:nvSpPr>
        <p:spPr>
          <a:xfrm>
            <a:off x="4645026" y="1631156"/>
            <a:ext cx="4041600" cy="2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Merriweather Sans"/>
              <a:buChar char="–"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457201" y="19526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457201" y="1179910"/>
            <a:ext cx="82296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457200" y="3305176"/>
            <a:ext cx="8229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2400" cap="none">
                <a:solidFill>
                  <a:srgbClr val="00395A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457200" y="2180035"/>
            <a:ext cx="82296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Merriweather Sans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800"/>
              <a:buFont typeface="Merriweather Sans"/>
              <a:buNone/>
              <a:defRPr b="0" i="0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C5993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457201" y="19526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457200" y="1198960"/>
            <a:ext cx="40386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000"/>
              <a:buFont typeface="Merriweather Sans"/>
              <a:buChar char="–"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30"/>
          <p:cNvSpPr txBox="1"/>
          <p:nvPr>
            <p:ph idx="2" type="body"/>
          </p:nvPr>
        </p:nvSpPr>
        <p:spPr>
          <a:xfrm>
            <a:off x="4648200" y="1198960"/>
            <a:ext cx="40386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000"/>
              <a:buFont typeface="Merriweather Sans"/>
              <a:buChar char="–"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457201" y="19526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395A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31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3575050" y="204788"/>
            <a:ext cx="5111700" cy="4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Merriweather Sans"/>
              <a:buChar char="–"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33"/>
          <p:cNvSpPr txBox="1"/>
          <p:nvPr>
            <p:ph idx="2" type="body"/>
          </p:nvPr>
        </p:nvSpPr>
        <p:spPr>
          <a:xfrm>
            <a:off x="457201" y="1076326"/>
            <a:ext cx="3008400" cy="3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8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600"/>
              <a:buFont typeface="Merriweather Sans"/>
              <a:buNone/>
              <a:defRPr b="0" i="0" sz="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500"/>
              <a:buFont typeface="Merriweather Sans"/>
              <a:buNone/>
              <a:defRPr b="0" i="0" sz="7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33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3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5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None/>
              <a:defRPr b="0" i="0" sz="2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Merriweather Sans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Merriweather Sans"/>
              <a:buNone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4"/>
          <p:cNvSpPr txBox="1"/>
          <p:nvPr>
            <p:ph idx="1" type="body"/>
          </p:nvPr>
        </p:nvSpPr>
        <p:spPr>
          <a:xfrm>
            <a:off x="1792288" y="4025503"/>
            <a:ext cx="5486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8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600"/>
              <a:buFont typeface="Merriweather Sans"/>
              <a:buNone/>
              <a:defRPr b="0" i="0" sz="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500"/>
              <a:buFont typeface="Merriweather Sans"/>
              <a:buNone/>
              <a:defRPr b="0" i="0" sz="7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34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1" y="19526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2" name="Google Shape;52;p13"/>
          <p:cNvCxnSpPr/>
          <p:nvPr/>
        </p:nvCxnSpPr>
        <p:spPr>
          <a:xfrm>
            <a:off x="0" y="4611001"/>
            <a:ext cx="9144000" cy="1200"/>
          </a:xfrm>
          <a:prstGeom prst="straightConnector1">
            <a:avLst/>
          </a:prstGeom>
          <a:noFill/>
          <a:ln cap="flat" cmpd="sng" w="9525">
            <a:solidFill>
              <a:srgbClr val="00395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automatically generated"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93606" y="4711158"/>
            <a:ext cx="267462" cy="3429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457201" y="19526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5" name="Google Shape;115;p24"/>
          <p:cNvCxnSpPr/>
          <p:nvPr/>
        </p:nvCxnSpPr>
        <p:spPr>
          <a:xfrm>
            <a:off x="0" y="4611001"/>
            <a:ext cx="9144000" cy="1200"/>
          </a:xfrm>
          <a:prstGeom prst="straightConnector1">
            <a:avLst/>
          </a:prstGeom>
          <a:noFill/>
          <a:ln cap="flat" cmpd="sng" w="9525">
            <a:solidFill>
              <a:srgbClr val="00395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16" name="Google Shape;116;p24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automatically generated" id="118" name="Google Shape;118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93606" y="4711158"/>
            <a:ext cx="267462" cy="3429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457201" y="2143125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Pandas DataFrames</a:t>
            </a:r>
            <a:endParaRPr sz="4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35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5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4"/>
          <p:cNvSpPr txBox="1"/>
          <p:nvPr/>
        </p:nvSpPr>
        <p:spPr>
          <a:xfrm>
            <a:off x="96575" y="225200"/>
            <a:ext cx="61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ahoma"/>
                <a:ea typeface="Tahoma"/>
                <a:cs typeface="Tahoma"/>
                <a:sym typeface="Tahoma"/>
              </a:rPr>
              <a:t>Sorting</a:t>
            </a:r>
            <a:endParaRPr b="1"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p44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4"/>
          <p:cNvSpPr txBox="1"/>
          <p:nvPr/>
        </p:nvSpPr>
        <p:spPr>
          <a:xfrm>
            <a:off x="34125" y="822175"/>
            <a:ext cx="44793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ahoma"/>
              <a:buChar char="●"/>
            </a:pPr>
            <a:r>
              <a:rPr lang="en" sz="1900">
                <a:latin typeface="Tahoma"/>
                <a:ea typeface="Tahoma"/>
                <a:cs typeface="Tahoma"/>
                <a:sym typeface="Tahoma"/>
              </a:rPr>
              <a:t>Sort by counts by using </a:t>
            </a:r>
            <a:r>
              <a:rPr b="1" lang="en" sz="1900">
                <a:latin typeface="Courier New"/>
                <a:ea typeface="Courier New"/>
                <a:cs typeface="Courier New"/>
                <a:sym typeface="Courier New"/>
              </a:rPr>
              <a:t>.sort_values()</a:t>
            </a:r>
            <a:endParaRPr b="1"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ahoma"/>
              <a:buChar char="○"/>
            </a:pPr>
            <a:r>
              <a:rPr lang="en" sz="1900">
                <a:latin typeface="Tahoma"/>
                <a:ea typeface="Tahoma"/>
                <a:cs typeface="Tahoma"/>
                <a:sym typeface="Tahoma"/>
              </a:rPr>
              <a:t>It will default to sort by smallest to largest. Use the argument </a:t>
            </a:r>
            <a:r>
              <a:rPr b="1" lang="en" sz="1900">
                <a:latin typeface="Courier New"/>
                <a:ea typeface="Courier New"/>
                <a:cs typeface="Courier New"/>
                <a:sym typeface="Courier New"/>
              </a:rPr>
              <a:t>ascending=False </a:t>
            </a:r>
            <a:r>
              <a:rPr lang="en" sz="1900">
                <a:latin typeface="Tahoma"/>
                <a:ea typeface="Tahoma"/>
                <a:cs typeface="Tahoma"/>
                <a:sym typeface="Tahoma"/>
              </a:rPr>
              <a:t>to sort by largest to smallest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ahoma"/>
              <a:buChar char="●"/>
            </a:pPr>
            <a:r>
              <a:rPr lang="en" sz="1900">
                <a:latin typeface="Tahoma"/>
                <a:ea typeface="Tahoma"/>
                <a:cs typeface="Tahoma"/>
                <a:sym typeface="Tahoma"/>
              </a:rPr>
              <a:t>Sort alphabetically by using </a:t>
            </a:r>
            <a:r>
              <a:rPr b="1" lang="en" sz="1900">
                <a:latin typeface="Courier New"/>
                <a:ea typeface="Courier New"/>
                <a:cs typeface="Courier New"/>
                <a:sym typeface="Courier New"/>
              </a:rPr>
              <a:t>.sort_index()</a:t>
            </a:r>
            <a:endParaRPr b="1"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413" y="2571750"/>
            <a:ext cx="4325774" cy="245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5204"/>
            <a:ext cx="4479299" cy="199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274" name="Google Shape;274;p45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5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229313" y="129500"/>
            <a:ext cx="61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ourier New"/>
                <a:ea typeface="Courier New"/>
                <a:cs typeface="Courier New"/>
                <a:sym typeface="Courier New"/>
              </a:rPr>
              <a:t>Finding Range - Min/Max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5"/>
          <p:cNvSpPr txBox="1"/>
          <p:nvPr/>
        </p:nvSpPr>
        <p:spPr>
          <a:xfrm>
            <a:off x="372025" y="914625"/>
            <a:ext cx="72939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Finding min: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Courier New"/>
              <a:buChar char="○"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Dataframe[“column name”].min()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Font typeface="Courier New"/>
              <a:buChar char="○"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min(Dataframe[“column name”])</a:t>
            </a:r>
            <a:endParaRPr sz="2400"/>
          </a:p>
        </p:txBody>
      </p:sp>
      <p:sp>
        <p:nvSpPr>
          <p:cNvPr id="278" name="Google Shape;278;p45"/>
          <p:cNvSpPr txBox="1"/>
          <p:nvPr/>
        </p:nvSpPr>
        <p:spPr>
          <a:xfrm>
            <a:off x="1760250" y="3044875"/>
            <a:ext cx="5623500" cy="15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Any guesses on finding the max?</a:t>
            </a:r>
            <a:endParaRPr b="1"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400"/>
              <a:t>How would we then find range?</a:t>
            </a:r>
            <a:endParaRPr b="1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284" name="Google Shape;284;p46"/>
          <p:cNvSpPr txBox="1"/>
          <p:nvPr/>
        </p:nvSpPr>
        <p:spPr>
          <a:xfrm>
            <a:off x="219000" y="129500"/>
            <a:ext cx="61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ahoma"/>
                <a:ea typeface="Tahoma"/>
                <a:cs typeface="Tahoma"/>
                <a:sym typeface="Tahoma"/>
              </a:rPr>
              <a:t>Null Values</a:t>
            </a:r>
            <a:endParaRPr b="1"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/>
        </p:nvSpPr>
        <p:spPr>
          <a:xfrm>
            <a:off x="19950" y="905550"/>
            <a:ext cx="6586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latin typeface="Tahoma"/>
                <a:ea typeface="Tahoma"/>
                <a:cs typeface="Tahoma"/>
                <a:sym typeface="Tahoma"/>
              </a:rPr>
              <a:t>Null values occur when there is </a:t>
            </a:r>
            <a:r>
              <a:rPr b="1" lang="en" sz="1900">
                <a:latin typeface="Tahoma"/>
                <a:ea typeface="Tahoma"/>
                <a:cs typeface="Tahoma"/>
                <a:sym typeface="Tahoma"/>
              </a:rPr>
              <a:t>no data</a:t>
            </a:r>
            <a:r>
              <a:rPr lang="en" sz="1900">
                <a:latin typeface="Tahoma"/>
                <a:ea typeface="Tahoma"/>
                <a:cs typeface="Tahoma"/>
                <a:sym typeface="Tahoma"/>
              </a:rPr>
              <a:t> for that specific datapoint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ahoma"/>
              <a:buChar char="○"/>
            </a:pPr>
            <a:r>
              <a:rPr lang="en" sz="1900">
                <a:latin typeface="Tahoma"/>
                <a:ea typeface="Tahoma"/>
                <a:cs typeface="Tahoma"/>
                <a:sym typeface="Tahoma"/>
              </a:rPr>
              <a:t>“NaN”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ahoma"/>
              <a:buChar char="○"/>
            </a:pPr>
            <a:r>
              <a:rPr lang="en" sz="1900">
                <a:latin typeface="Tahoma"/>
                <a:ea typeface="Tahoma"/>
                <a:cs typeface="Tahoma"/>
                <a:sym typeface="Tahoma"/>
              </a:rPr>
              <a:t>“Null”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ourier New"/>
              <a:buChar char="●"/>
            </a:pPr>
            <a:r>
              <a:rPr b="1" lang="en" sz="1900">
                <a:latin typeface="Courier New"/>
                <a:ea typeface="Courier New"/>
                <a:cs typeface="Courier New"/>
                <a:sym typeface="Courier New"/>
              </a:rPr>
              <a:t>Dataframe.isnull().sum()</a:t>
            </a:r>
            <a:endParaRPr b="1"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ahoma"/>
              <a:buChar char="○"/>
            </a:pPr>
            <a:r>
              <a:rPr lang="en" sz="1900">
                <a:latin typeface="Tahoma"/>
                <a:ea typeface="Tahoma"/>
                <a:cs typeface="Tahoma"/>
                <a:sym typeface="Tahoma"/>
              </a:rPr>
              <a:t>Returns number of null values for each column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ourier New"/>
              <a:buChar char="●"/>
            </a:pPr>
            <a:r>
              <a:rPr b="1" lang="en" sz="1900">
                <a:latin typeface="Courier New"/>
                <a:ea typeface="Courier New"/>
                <a:cs typeface="Courier New"/>
                <a:sym typeface="Courier New"/>
              </a:rPr>
              <a:t>Dataframe[“column_name”].isnull().sum()</a:t>
            </a:r>
            <a:endParaRPr b="1"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ahoma"/>
              <a:buChar char="○"/>
            </a:pPr>
            <a:r>
              <a:rPr lang="en" sz="1900">
                <a:latin typeface="Tahoma"/>
                <a:ea typeface="Tahoma"/>
                <a:cs typeface="Tahoma"/>
                <a:sym typeface="Tahoma"/>
              </a:rPr>
              <a:t>Returns number of null values for specified column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7" name="Google Shape;287;p46"/>
          <p:cNvSpPr/>
          <p:nvPr/>
        </p:nvSpPr>
        <p:spPr>
          <a:xfrm>
            <a:off x="6606150" y="3045825"/>
            <a:ext cx="2501400" cy="12744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Why might values be null in a dataset??</a:t>
            </a:r>
            <a:endParaRPr sz="2400"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950" y="535676"/>
            <a:ext cx="3024051" cy="14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222125" y="1391675"/>
            <a:ext cx="5335200" cy="167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notebook </a:t>
            </a:r>
            <a:r>
              <a:rPr i="1" lang="en"/>
              <a:t>07_pandas-dataframes, </a:t>
            </a:r>
            <a:r>
              <a:rPr lang="en"/>
              <a:t>complete the following sections: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1.2 - Uniqueness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1.3 - Frequencies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1.4 - Sorting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1.5 - Min, Max, 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1.6 - Missing Values</a:t>
            </a:r>
            <a:endParaRPr/>
          </a:p>
        </p:txBody>
      </p:sp>
      <p:sp>
        <p:nvSpPr>
          <p:cNvPr id="295" name="Google Shape;295;p47"/>
          <p:cNvSpPr txBox="1"/>
          <p:nvPr>
            <p:ph idx="12" type="sldNum"/>
          </p:nvPr>
        </p:nvSpPr>
        <p:spPr>
          <a:xfrm>
            <a:off x="3177023" y="3604807"/>
            <a:ext cx="5088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326" y="1932409"/>
            <a:ext cx="3586675" cy="269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8"/>
          <p:cNvSpPr txBox="1"/>
          <p:nvPr/>
        </p:nvSpPr>
        <p:spPr>
          <a:xfrm>
            <a:off x="247100" y="129500"/>
            <a:ext cx="61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GroupBy</a:t>
            </a:r>
            <a:endParaRPr b="1" sz="2500"/>
          </a:p>
        </p:txBody>
      </p:sp>
      <p:sp>
        <p:nvSpPr>
          <p:cNvPr id="303" name="Google Shape;303;p48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8"/>
          <p:cNvSpPr txBox="1"/>
          <p:nvPr/>
        </p:nvSpPr>
        <p:spPr>
          <a:xfrm>
            <a:off x="383700" y="698900"/>
            <a:ext cx="4188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It can be really insightful to group a dataset by a certain column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 example, we could look at movies that were released in the same year, movies that have the same rating, …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When you group a table, you must choose a function to apply your grouping by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Functions include: count, mean, sum, max, etc. </a:t>
            </a:r>
            <a:endParaRPr sz="1600"/>
          </a:p>
        </p:txBody>
      </p:sp>
      <p:pic>
        <p:nvPicPr>
          <p:cNvPr id="305" name="Google Shape;305;p48"/>
          <p:cNvPicPr preferRelativeResize="0"/>
          <p:nvPr/>
        </p:nvPicPr>
        <p:blipFill rotWithShape="1">
          <a:blip r:embed="rId3">
            <a:alphaModFix/>
          </a:blip>
          <a:srcRect b="0" l="0" r="0" t="19852"/>
          <a:stretch/>
        </p:blipFill>
        <p:spPr>
          <a:xfrm>
            <a:off x="4758951" y="383075"/>
            <a:ext cx="4188301" cy="196005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48"/>
          <p:cNvPicPr preferRelativeResize="0"/>
          <p:nvPr/>
        </p:nvPicPr>
        <p:blipFill rotWithShape="1">
          <a:blip r:embed="rId3">
            <a:alphaModFix/>
          </a:blip>
          <a:srcRect b="89144" l="0" r="44227" t="0"/>
          <a:stretch/>
        </p:blipFill>
        <p:spPr>
          <a:xfrm>
            <a:off x="4925800" y="3065988"/>
            <a:ext cx="3854600" cy="569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50" y="4307925"/>
            <a:ext cx="4711100" cy="7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48"/>
          <p:cNvSpPr txBox="1"/>
          <p:nvPr/>
        </p:nvSpPr>
        <p:spPr>
          <a:xfrm>
            <a:off x="5455575" y="4358275"/>
            <a:ext cx="3207900" cy="6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NOTICE: </a:t>
            </a:r>
            <a:r>
              <a:rPr lang="en" sz="1600"/>
              <a:t>when you do not use a function, there is no output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314" name="Google Shape;314;p49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9"/>
          <p:cNvSpPr txBox="1"/>
          <p:nvPr/>
        </p:nvSpPr>
        <p:spPr>
          <a:xfrm>
            <a:off x="247100" y="129500"/>
            <a:ext cx="61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GroupBy</a:t>
            </a:r>
            <a:endParaRPr b="1" sz="2500"/>
          </a:p>
        </p:txBody>
      </p:sp>
      <p:sp>
        <p:nvSpPr>
          <p:cNvPr id="316" name="Google Shape;316;p49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9"/>
          <p:cNvSpPr txBox="1"/>
          <p:nvPr/>
        </p:nvSpPr>
        <p:spPr>
          <a:xfrm>
            <a:off x="383850" y="743250"/>
            <a:ext cx="8263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Two ways to call groupby: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 sz="2000"/>
              <a:t>Writing the function after groupby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" sz="2000"/>
              <a:t>Writing .agg() after groupby and writing the function within the parentheses (as a string)</a:t>
            </a:r>
            <a:endParaRPr sz="2000"/>
          </a:p>
        </p:txBody>
      </p:sp>
      <p:pic>
        <p:nvPicPr>
          <p:cNvPr id="318" name="Google Shape;318;p49"/>
          <p:cNvPicPr preferRelativeResize="0"/>
          <p:nvPr/>
        </p:nvPicPr>
        <p:blipFill rotWithShape="1">
          <a:blip r:embed="rId3">
            <a:alphaModFix/>
          </a:blip>
          <a:srcRect b="89144" l="0" r="44227" t="0"/>
          <a:stretch/>
        </p:blipFill>
        <p:spPr>
          <a:xfrm>
            <a:off x="2514425" y="2090100"/>
            <a:ext cx="4311451" cy="569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200" y="4218650"/>
            <a:ext cx="6057900" cy="819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325" name="Google Shape;325;p50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50"/>
          <p:cNvSpPr txBox="1"/>
          <p:nvPr/>
        </p:nvSpPr>
        <p:spPr>
          <a:xfrm>
            <a:off x="209625" y="213325"/>
            <a:ext cx="61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GroupBy</a:t>
            </a:r>
            <a:endParaRPr b="1" sz="2500"/>
          </a:p>
        </p:txBody>
      </p:sp>
      <p:sp>
        <p:nvSpPr>
          <p:cNvPr id="327" name="Google Shape;327;p50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0"/>
          <p:cNvSpPr txBox="1"/>
          <p:nvPr/>
        </p:nvSpPr>
        <p:spPr>
          <a:xfrm>
            <a:off x="358225" y="940100"/>
            <a:ext cx="811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can also group by multiple columns. Make sure the multiple columns are passed in as a </a:t>
            </a:r>
            <a:r>
              <a:rPr b="1" lang="en" sz="1900"/>
              <a:t>list</a:t>
            </a:r>
            <a:endParaRPr b="1" sz="1900"/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25" y="1866975"/>
            <a:ext cx="4010469" cy="32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0"/>
          <p:cNvSpPr/>
          <p:nvPr/>
        </p:nvSpPr>
        <p:spPr>
          <a:xfrm>
            <a:off x="1911250" y="1826925"/>
            <a:ext cx="1349100" cy="2739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50"/>
          <p:cNvCxnSpPr>
            <a:endCxn id="330" idx="2"/>
          </p:cNvCxnSpPr>
          <p:nvPr/>
        </p:nvCxnSpPr>
        <p:spPr>
          <a:xfrm rot="10800000">
            <a:off x="2585800" y="2100825"/>
            <a:ext cx="2877000" cy="691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50"/>
          <p:cNvSpPr txBox="1"/>
          <p:nvPr/>
        </p:nvSpPr>
        <p:spPr>
          <a:xfrm>
            <a:off x="5490075" y="2571750"/>
            <a:ext cx="2866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Notice the list of columns!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400975" y="335251"/>
            <a:ext cx="82296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Practice time!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1.7 (GroupBy)</a:t>
            </a:r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963" y="1519624"/>
            <a:ext cx="3967625" cy="29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344" name="Google Shape;344;p52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52"/>
          <p:cNvSpPr txBox="1"/>
          <p:nvPr/>
        </p:nvSpPr>
        <p:spPr>
          <a:xfrm>
            <a:off x="228350" y="129500"/>
            <a:ext cx="61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ahoma"/>
                <a:ea typeface="Tahoma"/>
                <a:cs typeface="Tahoma"/>
                <a:sym typeface="Tahoma"/>
              </a:rPr>
              <a:t>Boolean Indexing</a:t>
            </a:r>
            <a:endParaRPr b="1"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6" name="Google Shape;346;p52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2"/>
          <p:cNvSpPr txBox="1"/>
          <p:nvPr/>
        </p:nvSpPr>
        <p:spPr>
          <a:xfrm>
            <a:off x="1606775" y="1246075"/>
            <a:ext cx="579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ahoma"/>
                <a:ea typeface="Tahoma"/>
                <a:cs typeface="Tahoma"/>
                <a:sym typeface="Tahoma"/>
              </a:rPr>
              <a:t>Review: What are the two types of boolean values?</a:t>
            </a:r>
            <a:endParaRPr b="1"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8" name="Google Shape;348;p52"/>
          <p:cNvSpPr txBox="1"/>
          <p:nvPr/>
        </p:nvSpPr>
        <p:spPr>
          <a:xfrm>
            <a:off x="810425" y="2827550"/>
            <a:ext cx="7392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ahoma"/>
                <a:ea typeface="Tahoma"/>
                <a:cs typeface="Tahoma"/>
                <a:sym typeface="Tahoma"/>
              </a:rPr>
              <a:t>Boolean indexing lets you access a subset of the data that meets a certain condition.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ahoma"/>
                <a:ea typeface="Tahoma"/>
                <a:cs typeface="Tahoma"/>
                <a:sym typeface="Tahoma"/>
              </a:rPr>
              <a:t>Often people refer to boolean indexing as </a:t>
            </a:r>
            <a:r>
              <a:rPr b="1" lang="en" sz="2200">
                <a:latin typeface="Tahoma"/>
                <a:ea typeface="Tahoma"/>
                <a:cs typeface="Tahoma"/>
                <a:sym typeface="Tahoma"/>
              </a:rPr>
              <a:t>filtering data</a:t>
            </a:r>
            <a:endParaRPr b="1" sz="2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53"/>
          <p:cNvSpPr txBox="1"/>
          <p:nvPr/>
        </p:nvSpPr>
        <p:spPr>
          <a:xfrm>
            <a:off x="228350" y="129500"/>
            <a:ext cx="61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ahoma"/>
                <a:ea typeface="Tahoma"/>
                <a:cs typeface="Tahoma"/>
                <a:sym typeface="Tahoma"/>
              </a:rPr>
              <a:t>Boolean Indexing - Example</a:t>
            </a:r>
            <a:endParaRPr b="1"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6" name="Google Shape;356;p53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3"/>
          <p:cNvSpPr txBox="1"/>
          <p:nvPr/>
        </p:nvSpPr>
        <p:spPr>
          <a:xfrm>
            <a:off x="394925" y="745900"/>
            <a:ext cx="384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ahoma"/>
                <a:ea typeface="Tahoma"/>
                <a:cs typeface="Tahoma"/>
                <a:sym typeface="Tahoma"/>
              </a:rPr>
              <a:t>What condition does the following filter follow?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8" name="Google Shape;358;p53"/>
          <p:cNvSpPr txBox="1"/>
          <p:nvPr/>
        </p:nvSpPr>
        <p:spPr>
          <a:xfrm>
            <a:off x="394925" y="3082500"/>
            <a:ext cx="405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ahoma"/>
                <a:ea typeface="Tahoma"/>
                <a:cs typeface="Tahoma"/>
                <a:sym typeface="Tahoma"/>
              </a:rPr>
              <a:t>You can pass the filter into the dataframe to get just the data that follows the filter’s condition: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9" name="Google Shape;3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800" y="698912"/>
            <a:ext cx="4203149" cy="212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/>
          <p:cNvPicPr preferRelativeResize="0"/>
          <p:nvPr/>
        </p:nvPicPr>
        <p:blipFill rotWithShape="1">
          <a:blip r:embed="rId4">
            <a:alphaModFix/>
          </a:blip>
          <a:srcRect b="0" l="0" r="26643" t="0"/>
          <a:stretch/>
        </p:blipFill>
        <p:spPr>
          <a:xfrm>
            <a:off x="4290050" y="2998450"/>
            <a:ext cx="4539474" cy="20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336256" y="195188"/>
            <a:ext cx="67860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Indexing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1" name="Google Shape;191;p36"/>
          <p:cNvSpPr txBox="1"/>
          <p:nvPr>
            <p:ph idx="1" type="body"/>
          </p:nvPr>
        </p:nvSpPr>
        <p:spPr>
          <a:xfrm>
            <a:off x="336250" y="918700"/>
            <a:ext cx="6876600" cy="416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857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ahoma"/>
              <a:buChar char="●"/>
            </a:pPr>
            <a:r>
              <a:rPr lang="en" sz="1900">
                <a:latin typeface="Tahoma"/>
                <a:ea typeface="Tahoma"/>
                <a:cs typeface="Tahoma"/>
                <a:sym typeface="Tahoma"/>
              </a:rPr>
              <a:t>Two main ways to index into a Pandas DataFrame: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  <a:p>
            <a:pPr indent="-27305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ahoma"/>
              <a:buChar char="○"/>
            </a:pPr>
            <a:r>
              <a:rPr b="1" lang="en" sz="2000">
                <a:latin typeface="Tahoma"/>
                <a:ea typeface="Tahoma"/>
                <a:cs typeface="Tahoma"/>
                <a:sym typeface="Tahoma"/>
              </a:rPr>
              <a:t>Loc</a:t>
            </a:r>
            <a:endParaRPr b="1" sz="2000">
              <a:latin typeface="Tahoma"/>
              <a:ea typeface="Tahoma"/>
              <a:cs typeface="Tahoma"/>
              <a:sym typeface="Tahoma"/>
            </a:endParaRPr>
          </a:p>
          <a:p>
            <a:pPr indent="-266700" lvl="2" marL="1028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■"/>
            </a:pPr>
            <a:r>
              <a:rPr lang="en" sz="2000">
                <a:latin typeface="Tahoma"/>
                <a:ea typeface="Tahoma"/>
                <a:cs typeface="Tahoma"/>
                <a:sym typeface="Tahoma"/>
              </a:rPr>
              <a:t>Uses column/row </a:t>
            </a:r>
            <a:r>
              <a:rPr lang="en" sz="2000"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labels</a:t>
            </a:r>
            <a:r>
              <a:rPr lang="en" sz="2000">
                <a:latin typeface="Tahoma"/>
                <a:ea typeface="Tahoma"/>
                <a:cs typeface="Tahoma"/>
                <a:sym typeface="Tahoma"/>
              </a:rPr>
              <a:t> to index into the table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-27305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ahoma"/>
              <a:buChar char="○"/>
            </a:pPr>
            <a:r>
              <a:rPr b="1" lang="en" sz="2000">
                <a:latin typeface="Tahoma"/>
                <a:ea typeface="Tahoma"/>
                <a:cs typeface="Tahoma"/>
                <a:sym typeface="Tahoma"/>
              </a:rPr>
              <a:t>Iloc</a:t>
            </a:r>
            <a:endParaRPr b="1" sz="2000">
              <a:latin typeface="Tahoma"/>
              <a:ea typeface="Tahoma"/>
              <a:cs typeface="Tahoma"/>
              <a:sym typeface="Tahoma"/>
            </a:endParaRPr>
          </a:p>
          <a:p>
            <a:pPr indent="-266700" lvl="2" marL="1028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■"/>
            </a:pPr>
            <a:r>
              <a:rPr lang="en" sz="2000">
                <a:latin typeface="Tahoma"/>
                <a:ea typeface="Tahoma"/>
                <a:cs typeface="Tahoma"/>
                <a:sym typeface="Tahoma"/>
              </a:rPr>
              <a:t>Uses column/row </a:t>
            </a:r>
            <a:r>
              <a:rPr lang="en" sz="2000">
                <a:highlight>
                  <a:srgbClr val="FFFF00"/>
                </a:highlight>
                <a:latin typeface="Tahoma"/>
                <a:ea typeface="Tahoma"/>
                <a:cs typeface="Tahoma"/>
                <a:sym typeface="Tahoma"/>
              </a:rPr>
              <a:t>indices</a:t>
            </a:r>
            <a:r>
              <a:rPr lang="en" sz="2000">
                <a:latin typeface="Tahoma"/>
                <a:ea typeface="Tahoma"/>
                <a:cs typeface="Tahoma"/>
                <a:sym typeface="Tahoma"/>
              </a:rPr>
              <a:t> to index into the table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Google Shape;192;p36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366" name="Google Shape;366;p54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54"/>
          <p:cNvSpPr txBox="1"/>
          <p:nvPr/>
        </p:nvSpPr>
        <p:spPr>
          <a:xfrm>
            <a:off x="228350" y="129500"/>
            <a:ext cx="61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ahoma"/>
                <a:ea typeface="Tahoma"/>
                <a:cs typeface="Tahoma"/>
                <a:sym typeface="Tahoma"/>
              </a:rPr>
              <a:t>Boolean Indexing - Example</a:t>
            </a:r>
            <a:endParaRPr b="1"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8" name="Google Shape;368;p54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4"/>
          <p:cNvSpPr txBox="1"/>
          <p:nvPr/>
        </p:nvSpPr>
        <p:spPr>
          <a:xfrm>
            <a:off x="417300" y="2063850"/>
            <a:ext cx="384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ahoma"/>
                <a:ea typeface="Tahoma"/>
                <a:cs typeface="Tahoma"/>
                <a:sym typeface="Tahoma"/>
              </a:rPr>
              <a:t>Challenge: Is there a way to accomplish this with just one line of code?</a:t>
            </a:r>
            <a:endParaRPr b="1" sz="1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0" name="Google Shape;3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800" y="698912"/>
            <a:ext cx="4203149" cy="212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4"/>
          <p:cNvPicPr preferRelativeResize="0"/>
          <p:nvPr/>
        </p:nvPicPr>
        <p:blipFill rotWithShape="1">
          <a:blip r:embed="rId4">
            <a:alphaModFix/>
          </a:blip>
          <a:srcRect b="0" l="0" r="26643" t="0"/>
          <a:stretch/>
        </p:blipFill>
        <p:spPr>
          <a:xfrm>
            <a:off x="4290050" y="2998450"/>
            <a:ext cx="4539474" cy="20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377" name="Google Shape;377;p55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5"/>
          <p:cNvSpPr txBox="1"/>
          <p:nvPr/>
        </p:nvSpPr>
        <p:spPr>
          <a:xfrm>
            <a:off x="228350" y="250800"/>
            <a:ext cx="771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ahoma"/>
                <a:ea typeface="Tahoma"/>
                <a:cs typeface="Tahoma"/>
                <a:sym typeface="Tahoma"/>
              </a:rPr>
              <a:t>Boolean Indexing - Multiple Conditions</a:t>
            </a:r>
            <a:endParaRPr b="1"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9" name="Google Shape;379;p55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5"/>
          <p:cNvSpPr txBox="1"/>
          <p:nvPr/>
        </p:nvSpPr>
        <p:spPr>
          <a:xfrm>
            <a:off x="303300" y="1045550"/>
            <a:ext cx="8362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ahoma"/>
                <a:ea typeface="Tahoma"/>
                <a:cs typeface="Tahoma"/>
                <a:sym typeface="Tahoma"/>
              </a:rPr>
              <a:t>And (&amp;)</a:t>
            </a:r>
            <a:endParaRPr b="1"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Tahoma"/>
                <a:ea typeface="Tahoma"/>
                <a:cs typeface="Tahoma"/>
                <a:sym typeface="Tahoma"/>
              </a:rPr>
              <a:t>Returns only rows where </a:t>
            </a:r>
            <a:r>
              <a:rPr b="1" lang="en" sz="1800" u="sng">
                <a:latin typeface="Tahoma"/>
                <a:ea typeface="Tahoma"/>
                <a:cs typeface="Tahoma"/>
                <a:sym typeface="Tahoma"/>
              </a:rPr>
              <a:t>both</a:t>
            </a:r>
            <a:r>
              <a:rPr lang="en" sz="1800">
                <a:latin typeface="Tahoma"/>
                <a:ea typeface="Tahoma"/>
                <a:cs typeface="Tahoma"/>
                <a:sym typeface="Tahoma"/>
              </a:rPr>
              <a:t> conditions are met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Tahoma"/>
                <a:ea typeface="Tahoma"/>
                <a:cs typeface="Tahoma"/>
                <a:sym typeface="Tahoma"/>
              </a:rPr>
              <a:t>Example: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dataframe[(dataframe[“column name”] == this)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(dataframe[“column name”] &lt; 20)]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ahoma"/>
                <a:ea typeface="Tahoma"/>
                <a:cs typeface="Tahoma"/>
                <a:sym typeface="Tahoma"/>
              </a:rPr>
              <a:t>Or (|)</a:t>
            </a:r>
            <a:endParaRPr b="1"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Tahoma"/>
                <a:ea typeface="Tahoma"/>
                <a:cs typeface="Tahoma"/>
                <a:sym typeface="Tahoma"/>
              </a:rPr>
              <a:t>Returns rows where </a:t>
            </a:r>
            <a:r>
              <a:rPr b="1" lang="en" sz="1800" u="sng">
                <a:latin typeface="Tahoma"/>
                <a:ea typeface="Tahoma"/>
                <a:cs typeface="Tahoma"/>
                <a:sym typeface="Tahoma"/>
              </a:rPr>
              <a:t>either</a:t>
            </a:r>
            <a:r>
              <a:rPr lang="en" sz="1800">
                <a:latin typeface="Tahoma"/>
                <a:ea typeface="Tahoma"/>
                <a:cs typeface="Tahoma"/>
                <a:sym typeface="Tahoma"/>
              </a:rPr>
              <a:t> conditions are met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Tahoma"/>
                <a:ea typeface="Tahoma"/>
                <a:cs typeface="Tahoma"/>
                <a:sym typeface="Tahoma"/>
              </a:rPr>
              <a:t>Example: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dataframe[(dataframe[“column name”] == this)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(dataframe[“column name”] &lt; 20)]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386" name="Google Shape;386;p56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56"/>
          <p:cNvSpPr txBox="1"/>
          <p:nvPr/>
        </p:nvSpPr>
        <p:spPr>
          <a:xfrm>
            <a:off x="228350" y="250800"/>
            <a:ext cx="802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ahoma"/>
                <a:ea typeface="Tahoma"/>
                <a:cs typeface="Tahoma"/>
                <a:sym typeface="Tahoma"/>
              </a:rPr>
              <a:t>Boolean Indexing - Multiple Conditions</a:t>
            </a:r>
            <a:endParaRPr b="1"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8" name="Google Shape;388;p56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6"/>
          <p:cNvSpPr txBox="1"/>
          <p:nvPr/>
        </p:nvSpPr>
        <p:spPr>
          <a:xfrm>
            <a:off x="303300" y="1045550"/>
            <a:ext cx="83628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ahoma"/>
                <a:ea typeface="Tahoma"/>
                <a:cs typeface="Tahoma"/>
                <a:sym typeface="Tahoma"/>
              </a:rPr>
              <a:t>Example:</a:t>
            </a:r>
            <a:endParaRPr b="1"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ahoma"/>
                <a:ea typeface="Tahoma"/>
                <a:cs typeface="Tahoma"/>
                <a:sym typeface="Tahoma"/>
              </a:rPr>
              <a:t>You filter the internet dataframe in two different ways: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internet</a:t>
            </a:r>
            <a:r>
              <a:rPr lang="en" sz="1600">
                <a:latin typeface="Tahoma"/>
                <a:ea typeface="Tahoma"/>
                <a:cs typeface="Tahoma"/>
                <a:sym typeface="Tahoma"/>
              </a:rPr>
              <a:t>[(internet[“Continental region”] == “South America”) &amp; (internet[“NO. Of Internet Plans”] &gt; 30)]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internet[(internet[“Continental region”] == “South America”) | (internet[“</a:t>
            </a:r>
            <a:r>
              <a:rPr lang="en" sz="1600">
                <a:latin typeface="Tahoma"/>
                <a:ea typeface="Tahoma"/>
                <a:cs typeface="Tahoma"/>
                <a:sym typeface="Tahoma"/>
              </a:rPr>
              <a:t>NO. Of Internet Plans</a:t>
            </a:r>
            <a:r>
              <a:rPr lang="en" sz="1600">
                <a:latin typeface="Tahoma"/>
                <a:ea typeface="Tahoma"/>
                <a:cs typeface="Tahoma"/>
                <a:sym typeface="Tahoma"/>
              </a:rPr>
              <a:t>”] &gt; 30)]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0" name="Google Shape;390;p56"/>
          <p:cNvSpPr txBox="1"/>
          <p:nvPr/>
        </p:nvSpPr>
        <p:spPr>
          <a:xfrm>
            <a:off x="1144500" y="3635075"/>
            <a:ext cx="6855000" cy="523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ahoma"/>
                <a:ea typeface="Tahoma"/>
                <a:cs typeface="Tahoma"/>
                <a:sym typeface="Tahoma"/>
              </a:rPr>
              <a:t>Which dataframe will have more rows? Why?</a:t>
            </a:r>
            <a:endParaRPr b="1" sz="2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type="title"/>
          </p:nvPr>
        </p:nvSpPr>
        <p:spPr>
          <a:xfrm>
            <a:off x="457200" y="1841888"/>
            <a:ext cx="4940100" cy="1666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notebook </a:t>
            </a:r>
            <a:r>
              <a:rPr i="1" lang="en"/>
              <a:t>07_pandas-dataframes </a:t>
            </a:r>
            <a:r>
              <a:rPr lang="en"/>
              <a:t>complete the following section: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Booleans &amp; Boolean Indexing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are done, complete the Exit Ticket!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7"/>
          <p:cNvSpPr txBox="1"/>
          <p:nvPr>
            <p:ph idx="12" type="sldNum"/>
          </p:nvPr>
        </p:nvSpPr>
        <p:spPr>
          <a:xfrm>
            <a:off x="3177023" y="3604807"/>
            <a:ext cx="5088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326" y="1932409"/>
            <a:ext cx="3586675" cy="269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36256" y="195188"/>
            <a:ext cx="67860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Indexing - Loc vs. Iloc example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9" name="Google Shape;199;p37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650" y="1052600"/>
            <a:ext cx="4708942" cy="18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650" y="3210400"/>
            <a:ext cx="4708949" cy="177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592400" y="1664350"/>
            <a:ext cx="19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ahoma"/>
                <a:ea typeface="Tahoma"/>
                <a:cs typeface="Tahoma"/>
                <a:sym typeface="Tahoma"/>
              </a:rPr>
              <a:t>loc</a:t>
            </a:r>
            <a:endParaRPr b="1"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3" name="Google Shape;203;p37"/>
          <p:cNvSpPr txBox="1"/>
          <p:nvPr/>
        </p:nvSpPr>
        <p:spPr>
          <a:xfrm>
            <a:off x="631950" y="3565725"/>
            <a:ext cx="19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ahoma"/>
                <a:ea typeface="Tahoma"/>
                <a:cs typeface="Tahoma"/>
                <a:sym typeface="Tahoma"/>
              </a:rPr>
              <a:t>iloc</a:t>
            </a:r>
            <a:endParaRPr b="1"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36256" y="195188"/>
            <a:ext cx="67860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Getting multiple rows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36250" y="918700"/>
            <a:ext cx="4578000" cy="416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ahoma"/>
                <a:ea typeface="Tahoma"/>
                <a:cs typeface="Tahoma"/>
                <a:sym typeface="Tahoma"/>
              </a:rPr>
              <a:t>Provide a </a:t>
            </a:r>
            <a:r>
              <a:rPr b="1" lang="en" sz="2000">
                <a:latin typeface="Tahoma"/>
                <a:ea typeface="Tahoma"/>
                <a:cs typeface="Tahoma"/>
                <a:sym typeface="Tahoma"/>
              </a:rPr>
              <a:t>list</a:t>
            </a:r>
            <a:r>
              <a:rPr lang="en" sz="2000">
                <a:latin typeface="Tahoma"/>
                <a:ea typeface="Tahoma"/>
                <a:cs typeface="Tahoma"/>
                <a:sym typeface="Tahoma"/>
              </a:rPr>
              <a:t> of labels: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ahoma"/>
                <a:ea typeface="Tahoma"/>
                <a:cs typeface="Tahoma"/>
                <a:sym typeface="Tahoma"/>
              </a:rPr>
              <a:t>Loc</a:t>
            </a:r>
            <a:endParaRPr b="1" sz="2000"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ahoma"/>
              <a:buChar char="●"/>
            </a:pPr>
            <a:r>
              <a:rPr lang="en" sz="2000">
                <a:latin typeface="Tahoma"/>
                <a:ea typeface="Tahoma"/>
                <a:cs typeface="Tahoma"/>
                <a:sym typeface="Tahoma"/>
              </a:rPr>
              <a:t>.loc[[‘row label 1’, ‘row label 2’, ‘row label 3’]]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ahoma"/>
                <a:ea typeface="Tahoma"/>
                <a:cs typeface="Tahoma"/>
                <a:sym typeface="Tahoma"/>
              </a:rPr>
              <a:t>Iloc</a:t>
            </a:r>
            <a:endParaRPr b="1" sz="2000"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ahoma"/>
              <a:buChar char="●"/>
            </a:pPr>
            <a:r>
              <a:rPr lang="en" sz="2000">
                <a:latin typeface="Tahoma"/>
                <a:ea typeface="Tahoma"/>
                <a:cs typeface="Tahoma"/>
                <a:sym typeface="Tahoma"/>
              </a:rPr>
              <a:t>.iloc[[index1, index2, index3]]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725" y="354904"/>
            <a:ext cx="3885899" cy="2216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724" y="2869667"/>
            <a:ext cx="3885901" cy="227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36256" y="195188"/>
            <a:ext cx="67860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Slicing with iloc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336250" y="918700"/>
            <a:ext cx="6876600" cy="416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ahoma"/>
                <a:ea typeface="Tahoma"/>
                <a:cs typeface="Tahoma"/>
                <a:sym typeface="Tahoma"/>
              </a:rPr>
              <a:t>Remember that iloc is </a:t>
            </a:r>
            <a:r>
              <a:rPr b="1" lang="en" sz="2000">
                <a:latin typeface="Tahoma"/>
                <a:ea typeface="Tahoma"/>
                <a:cs typeface="Tahoma"/>
                <a:sym typeface="Tahoma"/>
              </a:rPr>
              <a:t>exclusive</a:t>
            </a:r>
            <a:r>
              <a:rPr lang="en" sz="2000">
                <a:latin typeface="Tahoma"/>
                <a:ea typeface="Tahoma"/>
                <a:cs typeface="Tahoma"/>
                <a:sym typeface="Tahoma"/>
              </a:rPr>
              <a:t> for its stop index!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ahoma"/>
                <a:ea typeface="Tahoma"/>
                <a:cs typeface="Tahoma"/>
                <a:sym typeface="Tahoma"/>
              </a:rPr>
              <a:t>What rows would </a:t>
            </a:r>
            <a:r>
              <a:rPr b="1" lang="en" sz="2000">
                <a:latin typeface="Tahoma"/>
                <a:ea typeface="Tahoma"/>
                <a:cs typeface="Tahoma"/>
                <a:sym typeface="Tahoma"/>
              </a:rPr>
              <a:t>DataFrame.iloc[0:7:2]</a:t>
            </a:r>
            <a:r>
              <a:rPr lang="en" sz="2000">
                <a:latin typeface="Tahoma"/>
                <a:ea typeface="Tahoma"/>
                <a:cs typeface="Tahoma"/>
                <a:sym typeface="Tahoma"/>
              </a:rPr>
              <a:t> return?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39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336256" y="195188"/>
            <a:ext cx="67860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Getting Columns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336250" y="918700"/>
            <a:ext cx="7966800" cy="416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There are multiple ways to get </a:t>
            </a:r>
            <a:r>
              <a:rPr lang="en">
                <a:latin typeface="Tahoma"/>
                <a:ea typeface="Tahoma"/>
                <a:cs typeface="Tahoma"/>
                <a:sym typeface="Tahoma"/>
              </a:rPr>
              <a:t>columns from a dataframe: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Calling the column name (no loc/iloc):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internet[“Country code”]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Using loc </a:t>
            </a:r>
            <a:r>
              <a:rPr i="1" lang="en">
                <a:latin typeface="Tahoma"/>
                <a:ea typeface="Tahoma"/>
                <a:cs typeface="Tahoma"/>
                <a:sym typeface="Tahoma"/>
              </a:rPr>
              <a:t>(note that the column name(s) must be passed in as a list)</a:t>
            </a:r>
            <a:endParaRPr i="1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internet[:,[“Country code”]]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Using iloc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internet[:,0]</a:t>
            </a:r>
            <a:endParaRPr b="1">
              <a:latin typeface="Tahoma"/>
              <a:ea typeface="Tahoma"/>
              <a:cs typeface="Tahoma"/>
              <a:sym typeface="Tahom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For loc and iloc, you need the ‘:’ to grab all the rows for the column(s) specified. You can also instead pass in the specific rows to grab!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9" name="Google Shape;229;p40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222125" y="1391675"/>
            <a:ext cx="5335200" cy="167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notebook </a:t>
            </a:r>
            <a:r>
              <a:rPr i="1" lang="en"/>
              <a:t>07_pandas-dataframes, </a:t>
            </a:r>
            <a:r>
              <a:rPr lang="en"/>
              <a:t>complete the following section: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1.1 - Indexing &amp; Slicing in Pandas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(Don’t forget to do the EDA before section 1.1 starts)</a:t>
            </a:r>
            <a:endParaRPr i="1"/>
          </a:p>
        </p:txBody>
      </p:sp>
      <p:sp>
        <p:nvSpPr>
          <p:cNvPr id="236" name="Google Shape;236;p41"/>
          <p:cNvSpPr txBox="1"/>
          <p:nvPr>
            <p:ph idx="12" type="sldNum"/>
          </p:nvPr>
        </p:nvSpPr>
        <p:spPr>
          <a:xfrm>
            <a:off x="3177023" y="3604807"/>
            <a:ext cx="5088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326" y="1932409"/>
            <a:ext cx="3586675" cy="269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5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130200" y="129500"/>
            <a:ext cx="61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ahoma"/>
                <a:ea typeface="Tahoma"/>
                <a:cs typeface="Tahoma"/>
                <a:sym typeface="Tahoma"/>
              </a:rPr>
              <a:t>Uniqueness</a:t>
            </a:r>
            <a:endParaRPr b="1"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5" name="Google Shape;245;p42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2"/>
          <p:cNvSpPr txBox="1"/>
          <p:nvPr/>
        </p:nvSpPr>
        <p:spPr>
          <a:xfrm>
            <a:off x="260225" y="955650"/>
            <a:ext cx="67476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Dataframe[“column name”].unique()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Font typeface="Tahoma"/>
              <a:buChar char="○"/>
            </a:pPr>
            <a:r>
              <a:rPr lang="en" sz="1700">
                <a:latin typeface="Tahoma"/>
                <a:ea typeface="Tahoma"/>
                <a:cs typeface="Tahoma"/>
                <a:sym typeface="Tahoma"/>
              </a:rPr>
              <a:t>Returns the unique values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Dataframe[“column name”].nunique()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1000"/>
              </a:spcAft>
              <a:buSzPts val="1700"/>
              <a:buChar char="○"/>
            </a:pPr>
            <a:r>
              <a:rPr lang="en" sz="1700">
                <a:latin typeface="Tahoma"/>
                <a:ea typeface="Tahoma"/>
                <a:cs typeface="Tahoma"/>
                <a:sym typeface="Tahoma"/>
              </a:rPr>
              <a:t>Returns </a:t>
            </a:r>
            <a:r>
              <a:rPr b="1" lang="en" sz="1700">
                <a:latin typeface="Tahoma"/>
                <a:ea typeface="Tahoma"/>
                <a:cs typeface="Tahoma"/>
                <a:sym typeface="Tahoma"/>
              </a:rPr>
              <a:t>number of unique</a:t>
            </a:r>
            <a:r>
              <a:rPr lang="en" sz="1700">
                <a:latin typeface="Tahoma"/>
                <a:ea typeface="Tahoma"/>
                <a:cs typeface="Tahoma"/>
                <a:sym typeface="Tahoma"/>
              </a:rPr>
              <a:t> values for a certain column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425" y="1808450"/>
            <a:ext cx="6502149" cy="127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963" y="4131450"/>
            <a:ext cx="4562574" cy="8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1" type="ftr"/>
          </p:nvPr>
        </p:nvSpPr>
        <p:spPr>
          <a:xfrm>
            <a:off x="457201" y="4806409"/>
            <a:ext cx="376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5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5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3"/>
          <p:cNvSpPr txBox="1"/>
          <p:nvPr/>
        </p:nvSpPr>
        <p:spPr>
          <a:xfrm>
            <a:off x="130200" y="129500"/>
            <a:ext cx="61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Tahoma"/>
                <a:ea typeface="Tahoma"/>
                <a:cs typeface="Tahoma"/>
                <a:sym typeface="Tahoma"/>
              </a:rPr>
              <a:t>Frequencies</a:t>
            </a:r>
            <a:endParaRPr b="1" sz="2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1965675" y="698900"/>
            <a:ext cx="70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3"/>
          <p:cNvSpPr txBox="1"/>
          <p:nvPr/>
        </p:nvSpPr>
        <p:spPr>
          <a:xfrm>
            <a:off x="213375" y="958950"/>
            <a:ext cx="67476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Dataframe[“column name”].value_counts()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1000"/>
              </a:spcAft>
              <a:buSzPts val="1700"/>
              <a:buFont typeface="Tahoma"/>
              <a:buChar char="○"/>
            </a:pPr>
            <a:r>
              <a:rPr lang="en" sz="1700">
                <a:latin typeface="Tahoma"/>
                <a:ea typeface="Tahoma"/>
                <a:cs typeface="Tahoma"/>
                <a:sym typeface="Tahoma"/>
              </a:rPr>
              <a:t>Returns the counts for the unique values in our column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674" y="1844300"/>
            <a:ext cx="4373350" cy="31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BNL_Template_102416">
  <a:themeElements>
    <a:clrScheme name="2020 LBNL Color Theme">
      <a:dk1>
        <a:srgbClr val="00303C"/>
      </a:dk1>
      <a:lt1>
        <a:srgbClr val="FFFFFF"/>
      </a:lt1>
      <a:dk2>
        <a:srgbClr val="00303B"/>
      </a:dk2>
      <a:lt2>
        <a:srgbClr val="B1B3B3"/>
      </a:lt2>
      <a:accent1>
        <a:srgbClr val="007681"/>
      </a:accent1>
      <a:accent2>
        <a:srgbClr val="4198B5"/>
      </a:accent2>
      <a:accent3>
        <a:srgbClr val="D57800"/>
      </a:accent3>
      <a:accent4>
        <a:srgbClr val="74AA50"/>
      </a:accent4>
      <a:accent5>
        <a:srgbClr val="EAAA00"/>
      </a:accent5>
      <a:accent6>
        <a:srgbClr val="E04E38"/>
      </a:accent6>
      <a:hlink>
        <a:srgbClr val="0055D1"/>
      </a:hlink>
      <a:folHlink>
        <a:srgbClr val="66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BNL_Template_102416">
  <a:themeElements>
    <a:clrScheme name="2020 LBNL Color Theme">
      <a:dk1>
        <a:srgbClr val="00303C"/>
      </a:dk1>
      <a:lt1>
        <a:srgbClr val="FFFFFF"/>
      </a:lt1>
      <a:dk2>
        <a:srgbClr val="00303B"/>
      </a:dk2>
      <a:lt2>
        <a:srgbClr val="B1B3B3"/>
      </a:lt2>
      <a:accent1>
        <a:srgbClr val="007681"/>
      </a:accent1>
      <a:accent2>
        <a:srgbClr val="4198B5"/>
      </a:accent2>
      <a:accent3>
        <a:srgbClr val="D57800"/>
      </a:accent3>
      <a:accent4>
        <a:srgbClr val="74AA50"/>
      </a:accent4>
      <a:accent5>
        <a:srgbClr val="EAAA00"/>
      </a:accent5>
      <a:accent6>
        <a:srgbClr val="E04E38"/>
      </a:accent6>
      <a:hlink>
        <a:srgbClr val="0055D1"/>
      </a:hlink>
      <a:folHlink>
        <a:srgbClr val="66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